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5" cy="6369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4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5"/>
            <a:ext cx="21971000" cy="7241587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2430022" y="10675453"/>
            <a:ext cx="20200057" cy="6369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3"/>
          </a:xfrm>
          <a:prstGeom prst="rect">
            <a:avLst/>
          </a:prstGeom>
        </p:spPr>
        <p:txBody>
          <a:bodyPr numCol="1" spcCol="38100"/>
          <a:lstStyle>
            <a:lvl1pPr marL="131850" indent="37172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5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uthor and Date"/>
          <p:cNvSpPr txBox="1"/>
          <p:nvPr>
            <p:ph type="body" sz="quarter" idx="1"/>
          </p:nvPr>
        </p:nvSpPr>
        <p:spPr>
          <a:xfrm>
            <a:off x="1201341" y="11859862"/>
            <a:ext cx="21971002" cy="63698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4155"/>
                </a:solidFill>
              </a:defRPr>
            </a:lvl1pPr>
          </a:lstStyle>
          <a:p>
            <a:pPr/>
            <a:r>
              <a:t>Tiina Heponiemi, Joni Koskela, Mariia Sheykina, Juan Ju</a:t>
            </a:r>
          </a:p>
        </p:txBody>
      </p:sp>
      <p:sp>
        <p:nvSpPr>
          <p:cNvPr id="172" name="Presentation Title"/>
          <p:cNvSpPr txBox="1"/>
          <p:nvPr>
            <p:ph type="title"/>
          </p:nvPr>
        </p:nvSpPr>
        <p:spPr>
          <a:xfrm>
            <a:off x="1206494" y="2574991"/>
            <a:ext cx="21971008" cy="4648204"/>
          </a:xfrm>
          <a:prstGeom prst="rect">
            <a:avLst/>
          </a:prstGeom>
        </p:spPr>
        <p:txBody>
          <a:bodyPr/>
          <a:lstStyle>
            <a:lvl1pPr algn="ctr">
              <a:defRPr spc="-200" sz="7200">
                <a:solidFill>
                  <a:srgbClr val="0B1F3A"/>
                </a:solidFill>
              </a:defRPr>
            </a:lvl1pPr>
          </a:lstStyle>
          <a:p>
            <a:pPr/>
            <a:r>
              <a:t>Sovellusprojekti: Pankkiautomaatti</a:t>
            </a:r>
          </a:p>
        </p:txBody>
      </p:sp>
      <p:sp>
        <p:nvSpPr>
          <p:cNvPr id="173" name="Author and Date"/>
          <p:cNvSpPr txBox="1"/>
          <p:nvPr/>
        </p:nvSpPr>
        <p:spPr>
          <a:xfrm>
            <a:off x="1206499" y="12577988"/>
            <a:ext cx="21971002" cy="636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>
                <a:solidFill>
                  <a:srgbClr val="64748B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TVT25KMO, Group 15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Projektin tavoitteet</a:t>
            </a:r>
          </a:p>
        </p:txBody>
      </p:sp>
      <p:sp>
        <p:nvSpPr>
          <p:cNvPr id="176" name="Body Level One…"/>
          <p:cNvSpPr txBox="1"/>
          <p:nvPr>
            <p:ph type="body" idx="21"/>
          </p:nvPr>
        </p:nvSpPr>
        <p:spPr>
          <a:xfrm>
            <a:off x="1206500" y="3941464"/>
            <a:ext cx="21971000" cy="82560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06942" indent="-206942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Suunnitella ja toteuttaa sovellus, jonka toiminta jäljittelee aitoa pankkiautomaattia</a:t>
            </a:r>
          </a:p>
          <a:p>
            <a:pPr marL="0" indent="0" defTabSz="393192">
              <a:lnSpc>
                <a:spcPct val="100000"/>
              </a:lnSpc>
              <a:spcBef>
                <a:spcPts val="0"/>
              </a:spcBef>
              <a:buSzTx/>
              <a:buNone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</a:p>
          <a:p>
            <a:pPr marL="206942" indent="-206942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Projektin toteutus asiakas–palvelin-arkkitehtuurilla (client-server model)</a:t>
            </a:r>
          </a:p>
          <a:p>
            <a:pPr marL="206942" indent="-206942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</a:p>
          <a:p>
            <a:pPr marL="206943" indent="-206943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Tehdä järjestelmä, joka koostuu kolmesta asiasta​</a:t>
            </a:r>
          </a:p>
          <a:p>
            <a:pPr lvl="1" marL="534603" indent="-206943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Tietokanta</a:t>
            </a:r>
          </a:p>
          <a:p>
            <a:pPr lvl="1" marL="534603" indent="-206943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Backend (palvelin ja liiketoimintalogiikka)</a:t>
            </a:r>
          </a:p>
          <a:p>
            <a:pPr lvl="1" marL="534603" indent="-206943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Frontend (käyttöliittymä)​</a:t>
            </a:r>
            <a:br/>
          </a:p>
          <a:p>
            <a:pPr marL="206942" indent="-206942" defTabSz="393192">
              <a:lnSpc>
                <a:spcPct val="100000"/>
              </a:lnSpc>
              <a:spcBef>
                <a:spcPts val="0"/>
              </a:spcBef>
              <a:buSzPct val="100000"/>
              <a:tabLst>
                <a:tab pos="114300" algn="l"/>
                <a:tab pos="381000" algn="l"/>
              </a:tabLst>
              <a:defRPr b="1" sz="4128">
                <a:solidFill>
                  <a:srgbClr val="0D0D0D"/>
                </a:solidFill>
              </a:defRPr>
            </a:pPr>
            <a:r>
              <a:t>lisäominaisuuksia: omien tietojen katselu, valuuttamuunnos, digitaalinen kuitti, CI/CD GitHub Actions avulla, talletustoiminto, InnoSetup-asennusohjelma, toimivuus macOS- ja Windows-käyttöjärjestelmässä, toimivuus MySQL- ja MariaDB-tietokannoilla.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Osallistujat (Pääasialliset vastuualueet)</a:t>
            </a:r>
          </a:p>
        </p:txBody>
      </p:sp>
      <p:sp>
        <p:nvSpPr>
          <p:cNvPr id="179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40631" indent="-240631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Juan Yu (transaction feature (full stack))​</a:t>
            </a:r>
            <a:br/>
          </a:p>
          <a:p>
            <a:pPr marL="240631" indent="-240631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Joni Koskela (Deposit (full stack), Receipt(full stack))​</a:t>
            </a:r>
            <a:br/>
          </a:p>
          <a:p>
            <a:pPr marL="240631" indent="-240631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Mariia Sheykina (User (full stack), Receipt(frontend))​Tietokanta</a:t>
            </a:r>
            <a:br/>
          </a:p>
          <a:p>
            <a:pPr marL="240631" indent="-240631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Tiina Heponiemi (Withdrawal (full stack))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Mikä hyvää/huonoa</a:t>
            </a:r>
          </a:p>
        </p:txBody>
      </p:sp>
      <p:sp>
        <p:nvSpPr>
          <p:cNvPr id="182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370973" indent="-370973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Hyvää/onnistumisia:​</a:t>
            </a:r>
          </a:p>
          <a:p>
            <a:pPr lvl="2" marL="1132973" indent="-370973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Tiimityöskentely</a:t>
            </a:r>
          </a:p>
          <a:p>
            <a:pPr lvl="2" marL="1132973" indent="-370973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Jokainen ryhmän jäsen hyvin motivoitunut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br/>
            <a:br/>
            <a:br/>
          </a:p>
          <a:p>
            <a:pPr marL="370973" indent="-370973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Huonoa/parannettavaa:</a:t>
            </a:r>
          </a:p>
          <a:p>
            <a:pPr lvl="2" marL="1132973" indent="-370973" defTabSz="457200">
              <a:lnSpc>
                <a:spcPct val="100000"/>
              </a:lnSpc>
              <a:spcBef>
                <a:spcPts val="0"/>
              </a:spcBef>
              <a:buSzPct val="100000"/>
              <a:tabLst>
                <a:tab pos="139700" algn="l"/>
                <a:tab pos="457200" algn="l"/>
              </a:tabLst>
              <a:defRPr b="1">
                <a:solidFill>
                  <a:srgbClr val="0D0D0D"/>
                </a:solidFill>
              </a:defRPr>
            </a:pPr>
            <a:r>
              <a:t>Suunnitelmallisuus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